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</p:sldIdLst>
  <p:sldSz cy="5143500" cx="9144000"/>
  <p:notesSz cx="6858000" cy="9144000"/>
  <p:embeddedFontLst>
    <p:embeddedFont>
      <p:font typeface="Lato"/>
      <p:regular r:id="rId37"/>
      <p:bold r:id="rId38"/>
      <p:italic r:id="rId39"/>
      <p:boldItalic r:id="rId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Lato-boldItalic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font" Target="fonts/Lato-regular.fntdata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font" Target="fonts/Lato-italic.fntdata"/><Relationship Id="rId16" Type="http://schemas.openxmlformats.org/officeDocument/2006/relationships/slide" Target="slides/slide11.xml"/><Relationship Id="rId38" Type="http://schemas.openxmlformats.org/officeDocument/2006/relationships/font" Target="fonts/Lato-bold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722093502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722093502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lalala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722093502b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1722093502b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722093502b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1722093502b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722093502b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1722093502b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722093502b_0_1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1722093502b_0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722093502b_0_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1722093502b_0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722093502b_0_2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722093502b_0_2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0399ccc4aa75294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20399ccc4aa75294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722093502b_0_2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1722093502b_0_2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722093502b_0_3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1722093502b_0_3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722093502b_0_3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1722093502b_0_3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1722093502b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1722093502b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722093502b_0_3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1722093502b_0_3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722093502b_0_3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1722093502b_0_3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722093502b_0_3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1722093502b_0_3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1722093502b_0_3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1722093502b_0_3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722093502b_0_3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1722093502b_0_3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1722093502b_0_4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1722093502b_0_4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Postes affichés de façon antéchronologique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1722093502b_0_4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1722093502b_0_4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1722093502b_0_4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1722093502b_0_4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1722093502b_0_4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1722093502b_0_4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1722093502b_0_5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1722093502b_0_5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1722093502b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1722093502b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1722093502b_0_5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1722093502b_0_5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1722093502b_0_5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1722093502b_0_5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1722093502b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1722093502b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1722093502b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1722093502b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722093502b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722093502b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fr"/>
              <a:t>Parler de la structure globale sans rentrer dans les détails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722093502b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1722093502b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722093502b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1722093502b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722093502b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1722093502b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4.png"/><Relationship Id="rId4" Type="http://schemas.openxmlformats.org/officeDocument/2006/relationships/image" Target="../media/image17.png"/><Relationship Id="rId5" Type="http://schemas.openxmlformats.org/officeDocument/2006/relationships/image" Target="../media/image6.png"/><Relationship Id="rId6" Type="http://schemas.openxmlformats.org/officeDocument/2006/relationships/image" Target="../media/image19.png"/><Relationship Id="rId7" Type="http://schemas.openxmlformats.org/officeDocument/2006/relationships/image" Target="../media/image1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1.png"/><Relationship Id="rId4" Type="http://schemas.openxmlformats.org/officeDocument/2006/relationships/image" Target="../media/image2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1.png"/><Relationship Id="rId4" Type="http://schemas.openxmlformats.org/officeDocument/2006/relationships/image" Target="../media/image2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.png"/><Relationship Id="rId4" Type="http://schemas.openxmlformats.org/officeDocument/2006/relationships/image" Target="../media/image25.png"/><Relationship Id="rId5" Type="http://schemas.openxmlformats.org/officeDocument/2006/relationships/image" Target="../media/image3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2.png"/><Relationship Id="rId4" Type="http://schemas.openxmlformats.org/officeDocument/2006/relationships/image" Target="../media/image23.png"/><Relationship Id="rId5" Type="http://schemas.openxmlformats.org/officeDocument/2006/relationships/image" Target="../media/image4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4.png"/><Relationship Id="rId4" Type="http://schemas.openxmlformats.org/officeDocument/2006/relationships/image" Target="../media/image3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9.png"/><Relationship Id="rId4" Type="http://schemas.openxmlformats.org/officeDocument/2006/relationships/image" Target="../media/image26.png"/><Relationship Id="rId5" Type="http://schemas.openxmlformats.org/officeDocument/2006/relationships/image" Target="../media/image3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3.png"/><Relationship Id="rId4" Type="http://schemas.openxmlformats.org/officeDocument/2006/relationships/image" Target="../media/image28.png"/><Relationship Id="rId5" Type="http://schemas.openxmlformats.org/officeDocument/2006/relationships/image" Target="../media/image3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9.png"/><Relationship Id="rId4" Type="http://schemas.openxmlformats.org/officeDocument/2006/relationships/image" Target="../media/image38.png"/><Relationship Id="rId5" Type="http://schemas.openxmlformats.org/officeDocument/2006/relationships/image" Target="../media/image35.png"/><Relationship Id="rId6" Type="http://schemas.openxmlformats.org/officeDocument/2006/relationships/image" Target="../media/image39.png"/><Relationship Id="rId7" Type="http://schemas.openxmlformats.org/officeDocument/2006/relationships/image" Target="../media/image40.png"/><Relationship Id="rId8" Type="http://schemas.openxmlformats.org/officeDocument/2006/relationships/image" Target="../media/image4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6.png"/><Relationship Id="rId4" Type="http://schemas.openxmlformats.org/officeDocument/2006/relationships/image" Target="../media/image1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2.png"/><Relationship Id="rId4" Type="http://schemas.openxmlformats.org/officeDocument/2006/relationships/image" Target="../media/image4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6.png"/><Relationship Id="rId4" Type="http://schemas.openxmlformats.org/officeDocument/2006/relationships/image" Target="../media/image6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65.png"/><Relationship Id="rId4" Type="http://schemas.openxmlformats.org/officeDocument/2006/relationships/image" Target="../media/image52.png"/><Relationship Id="rId5" Type="http://schemas.openxmlformats.org/officeDocument/2006/relationships/image" Target="../media/image45.png"/><Relationship Id="rId6" Type="http://schemas.openxmlformats.org/officeDocument/2006/relationships/image" Target="../media/image7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9.png"/><Relationship Id="rId4" Type="http://schemas.openxmlformats.org/officeDocument/2006/relationships/image" Target="../media/image6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5.png"/><Relationship Id="rId4" Type="http://schemas.openxmlformats.org/officeDocument/2006/relationships/image" Target="../media/image5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1.png"/><Relationship Id="rId4" Type="http://schemas.openxmlformats.org/officeDocument/2006/relationships/image" Target="../media/image6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3.png"/><Relationship Id="rId4" Type="http://schemas.openxmlformats.org/officeDocument/2006/relationships/image" Target="../media/image5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61.png"/><Relationship Id="rId4" Type="http://schemas.openxmlformats.org/officeDocument/2006/relationships/image" Target="../media/image56.png"/><Relationship Id="rId5" Type="http://schemas.openxmlformats.org/officeDocument/2006/relationships/image" Target="../media/image5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64.png"/><Relationship Id="rId4" Type="http://schemas.openxmlformats.org/officeDocument/2006/relationships/image" Target="../media/image6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66.png"/><Relationship Id="rId4" Type="http://schemas.openxmlformats.org/officeDocument/2006/relationships/image" Target="../media/image62.png"/><Relationship Id="rId5" Type="http://schemas.openxmlformats.org/officeDocument/2006/relationships/image" Target="../media/image6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1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image" Target="../media/image5.png"/><Relationship Id="rId6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Relationship Id="rId4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Relationship Id="rId4" Type="http://schemas.openxmlformats.org/officeDocument/2006/relationships/image" Target="../media/image15.png"/><Relationship Id="rId5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5547D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2600" y="1362762"/>
            <a:ext cx="3134239" cy="162374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55" name="Google Shape;55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3000" y="3209850"/>
            <a:ext cx="3489449" cy="162374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56" name="Google Shape;56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83000" y="1362762"/>
            <a:ext cx="3489459" cy="16237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57" name="Google Shape;57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62601" y="3209850"/>
            <a:ext cx="3134249" cy="162374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58" name="Google Shape;58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947275" y="-935250"/>
            <a:ext cx="3249450" cy="324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5547D"/>
        </a:solid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2"/>
          <p:cNvSpPr txBox="1"/>
          <p:nvPr/>
        </p:nvSpPr>
        <p:spPr>
          <a:xfrm>
            <a:off x="0" y="0"/>
            <a:ext cx="9144000" cy="743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Frontend - Composants</a:t>
            </a:r>
            <a:endParaRPr sz="24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32" name="Google Shape;13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9625" y="1152300"/>
            <a:ext cx="5879936" cy="364624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33" name="Google Shape;133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4375" y="1907296"/>
            <a:ext cx="1847025" cy="18061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5547D"/>
        </a:solidFill>
      </p:bgPr>
    </p:bg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3"/>
          <p:cNvSpPr txBox="1"/>
          <p:nvPr/>
        </p:nvSpPr>
        <p:spPr>
          <a:xfrm>
            <a:off x="0" y="1706700"/>
            <a:ext cx="9144000" cy="1730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3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2. Authentification</a:t>
            </a:r>
            <a:endParaRPr sz="36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5547D"/>
        </a:solid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4"/>
          <p:cNvSpPr txBox="1"/>
          <p:nvPr/>
        </p:nvSpPr>
        <p:spPr>
          <a:xfrm>
            <a:off x="0" y="0"/>
            <a:ext cx="9144000" cy="743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Backend - </a:t>
            </a:r>
            <a:r>
              <a:rPr lang="fr" sz="24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Inscription </a:t>
            </a:r>
            <a:r>
              <a:rPr lang="fr"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(1)</a:t>
            </a:r>
            <a:endParaRPr sz="24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4" name="Google Shape;144;p24"/>
          <p:cNvSpPr txBox="1"/>
          <p:nvPr/>
        </p:nvSpPr>
        <p:spPr>
          <a:xfrm>
            <a:off x="468425" y="2712225"/>
            <a:ext cx="664200" cy="431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Model User</a:t>
            </a:r>
            <a:endParaRPr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5" name="Google Shape;145;p24"/>
          <p:cNvSpPr txBox="1"/>
          <p:nvPr/>
        </p:nvSpPr>
        <p:spPr>
          <a:xfrm>
            <a:off x="8006550" y="2712225"/>
            <a:ext cx="946800" cy="431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Controller User</a:t>
            </a:r>
            <a:endParaRPr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46" name="Google Shape;14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2624" y="817100"/>
            <a:ext cx="2775192" cy="42219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47" name="Google Shape;147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17400" y="1538925"/>
            <a:ext cx="3689151" cy="2778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5547D"/>
        </a:solid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5"/>
          <p:cNvSpPr txBox="1"/>
          <p:nvPr/>
        </p:nvSpPr>
        <p:spPr>
          <a:xfrm>
            <a:off x="0" y="0"/>
            <a:ext cx="9144000" cy="743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Backend - </a:t>
            </a:r>
            <a:r>
              <a:rPr lang="fr"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Inscription (2)</a:t>
            </a:r>
            <a:endParaRPr sz="24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3" name="Google Shape;153;p25"/>
          <p:cNvSpPr txBox="1"/>
          <p:nvPr/>
        </p:nvSpPr>
        <p:spPr>
          <a:xfrm>
            <a:off x="5086750" y="803613"/>
            <a:ext cx="2845800" cy="316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Middleware validation password</a:t>
            </a:r>
            <a:endParaRPr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4" name="Google Shape;154;p25"/>
          <p:cNvSpPr txBox="1"/>
          <p:nvPr/>
        </p:nvSpPr>
        <p:spPr>
          <a:xfrm>
            <a:off x="709276" y="863338"/>
            <a:ext cx="3569400" cy="316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Middleware validation email</a:t>
            </a:r>
            <a:endParaRPr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5" name="Google Shape;155;p25"/>
          <p:cNvSpPr txBox="1"/>
          <p:nvPr/>
        </p:nvSpPr>
        <p:spPr>
          <a:xfrm>
            <a:off x="980950" y="3070325"/>
            <a:ext cx="3915300" cy="316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Router Authentification</a:t>
            </a:r>
            <a:endParaRPr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56" name="Google Shape;15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9125" y="1179537"/>
            <a:ext cx="3569525" cy="162166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57" name="Google Shape;157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86750" y="1119825"/>
            <a:ext cx="3223801" cy="249771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58" name="Google Shape;158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80952" y="3387800"/>
            <a:ext cx="3915201" cy="13722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5547D"/>
        </a:solid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6"/>
          <p:cNvSpPr txBox="1"/>
          <p:nvPr/>
        </p:nvSpPr>
        <p:spPr>
          <a:xfrm>
            <a:off x="0" y="0"/>
            <a:ext cx="9144000" cy="743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Frontend - </a:t>
            </a:r>
            <a:r>
              <a:rPr lang="fr"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Inscription</a:t>
            </a:r>
            <a:endParaRPr sz="24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4" name="Google Shape;164;p26"/>
          <p:cNvSpPr txBox="1"/>
          <p:nvPr/>
        </p:nvSpPr>
        <p:spPr>
          <a:xfrm>
            <a:off x="65850" y="743100"/>
            <a:ext cx="2463000" cy="291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Composant Signup</a:t>
            </a:r>
            <a:endParaRPr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5" name="Google Shape;165;p26"/>
          <p:cNvSpPr txBox="1"/>
          <p:nvPr/>
        </p:nvSpPr>
        <p:spPr>
          <a:xfrm>
            <a:off x="2518950" y="743100"/>
            <a:ext cx="3195600" cy="291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Formulaire d’inscription</a:t>
            </a:r>
            <a:endParaRPr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66" name="Google Shape;16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850" y="1035000"/>
            <a:ext cx="2294300" cy="323795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67" name="Google Shape;167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18950" y="1035000"/>
            <a:ext cx="3195750" cy="368772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68" name="Google Shape;168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73500" y="1035000"/>
            <a:ext cx="3195600" cy="3415940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6"/>
          <p:cNvSpPr txBox="1"/>
          <p:nvPr/>
        </p:nvSpPr>
        <p:spPr>
          <a:xfrm>
            <a:off x="5873500" y="743100"/>
            <a:ext cx="3195600" cy="291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Hook useSignup</a:t>
            </a:r>
            <a:endParaRPr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5547D"/>
        </a:solidFill>
      </p:bgPr>
    </p:bg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7"/>
          <p:cNvSpPr txBox="1"/>
          <p:nvPr/>
        </p:nvSpPr>
        <p:spPr>
          <a:xfrm>
            <a:off x="4853050" y="0"/>
            <a:ext cx="4290900" cy="743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Backend - </a:t>
            </a:r>
            <a:r>
              <a:rPr lang="fr" sz="24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Connexion</a:t>
            </a:r>
            <a:endParaRPr sz="24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5" name="Google Shape;175;p27"/>
          <p:cNvSpPr txBox="1"/>
          <p:nvPr/>
        </p:nvSpPr>
        <p:spPr>
          <a:xfrm>
            <a:off x="4993611" y="1144875"/>
            <a:ext cx="3685500" cy="341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Router User</a:t>
            </a:r>
            <a:endParaRPr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6" name="Google Shape;176;p27"/>
          <p:cNvSpPr txBox="1"/>
          <p:nvPr/>
        </p:nvSpPr>
        <p:spPr>
          <a:xfrm>
            <a:off x="464875" y="485625"/>
            <a:ext cx="4053000" cy="341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</a:t>
            </a:r>
            <a:r>
              <a:rPr lang="fr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ontroller Login</a:t>
            </a:r>
            <a:endParaRPr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77" name="Google Shape;17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875" y="827025"/>
            <a:ext cx="4388184" cy="41195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78" name="Google Shape;178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93600" y="1486275"/>
            <a:ext cx="3685450" cy="12917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5547D"/>
        </a:solidFill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8"/>
          <p:cNvSpPr txBox="1"/>
          <p:nvPr/>
        </p:nvSpPr>
        <p:spPr>
          <a:xfrm>
            <a:off x="0" y="0"/>
            <a:ext cx="9144000" cy="809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45720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Frontend - </a:t>
            </a:r>
            <a:r>
              <a:rPr lang="fr" sz="24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Connexion (1)</a:t>
            </a:r>
            <a:endParaRPr sz="24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4" name="Google Shape;184;p28"/>
          <p:cNvSpPr txBox="1"/>
          <p:nvPr/>
        </p:nvSpPr>
        <p:spPr>
          <a:xfrm>
            <a:off x="6328425" y="682925"/>
            <a:ext cx="2245200" cy="291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Composant Login</a:t>
            </a:r>
            <a:endParaRPr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5" name="Google Shape;185;p28"/>
          <p:cNvSpPr txBox="1"/>
          <p:nvPr/>
        </p:nvSpPr>
        <p:spPr>
          <a:xfrm>
            <a:off x="159098" y="678300"/>
            <a:ext cx="2851200" cy="291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Formulaire de connexion</a:t>
            </a:r>
            <a:endParaRPr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6" name="Google Shape;186;p28"/>
          <p:cNvSpPr txBox="1"/>
          <p:nvPr/>
        </p:nvSpPr>
        <p:spPr>
          <a:xfrm>
            <a:off x="3415500" y="678302"/>
            <a:ext cx="2298600" cy="291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Hook useLogin</a:t>
            </a:r>
            <a:endParaRPr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87" name="Google Shape;18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28438" y="974825"/>
            <a:ext cx="2245138" cy="24154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15500" y="970175"/>
            <a:ext cx="2298500" cy="3383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9100" y="970200"/>
            <a:ext cx="3053422" cy="4138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5547D"/>
        </a:solidFill>
      </p:bgPr>
    </p:bg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9"/>
          <p:cNvSpPr txBox="1"/>
          <p:nvPr/>
        </p:nvSpPr>
        <p:spPr>
          <a:xfrm>
            <a:off x="0" y="0"/>
            <a:ext cx="9144000" cy="809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45720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Frontend - </a:t>
            </a:r>
            <a:r>
              <a:rPr lang="fr" sz="24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Connexion (2)</a:t>
            </a:r>
            <a:endParaRPr sz="24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5" name="Google Shape;195;p29"/>
          <p:cNvSpPr txBox="1"/>
          <p:nvPr/>
        </p:nvSpPr>
        <p:spPr>
          <a:xfrm>
            <a:off x="1523550" y="809702"/>
            <a:ext cx="2298600" cy="291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Context Auth</a:t>
            </a:r>
            <a:r>
              <a:rPr lang="fr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Context</a:t>
            </a:r>
            <a:endParaRPr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6" name="Google Shape;196;p29"/>
          <p:cNvSpPr txBox="1"/>
          <p:nvPr/>
        </p:nvSpPr>
        <p:spPr>
          <a:xfrm>
            <a:off x="5322225" y="1101600"/>
            <a:ext cx="3067800" cy="232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Local Storage</a:t>
            </a:r>
            <a:endParaRPr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97" name="Google Shape;19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22200" y="1334100"/>
            <a:ext cx="3067825" cy="32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22193" y="1974500"/>
            <a:ext cx="3024511" cy="320725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29"/>
          <p:cNvSpPr txBox="1"/>
          <p:nvPr/>
        </p:nvSpPr>
        <p:spPr>
          <a:xfrm>
            <a:off x="5322100" y="1742000"/>
            <a:ext cx="3067800" cy="232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Console</a:t>
            </a:r>
            <a:endParaRPr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00" name="Google Shape;200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3550" y="1101600"/>
            <a:ext cx="3448280" cy="386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5547D"/>
        </a:solidFill>
      </p:bgPr>
    </p:bg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0"/>
          <p:cNvSpPr txBox="1"/>
          <p:nvPr/>
        </p:nvSpPr>
        <p:spPr>
          <a:xfrm>
            <a:off x="0" y="0"/>
            <a:ext cx="9144000" cy="743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Frontend - </a:t>
            </a:r>
            <a:r>
              <a:rPr lang="fr" sz="24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Déconnexion</a:t>
            </a:r>
            <a:endParaRPr sz="24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6" name="Google Shape;206;p30"/>
          <p:cNvSpPr txBox="1"/>
          <p:nvPr/>
        </p:nvSpPr>
        <p:spPr>
          <a:xfrm>
            <a:off x="548013" y="1002150"/>
            <a:ext cx="1672800" cy="291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Bouton </a:t>
            </a:r>
            <a:r>
              <a:rPr lang="fr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déconnection</a:t>
            </a:r>
            <a:endParaRPr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7" name="Google Shape;207;p30"/>
          <p:cNvSpPr txBox="1"/>
          <p:nvPr/>
        </p:nvSpPr>
        <p:spPr>
          <a:xfrm>
            <a:off x="3107650" y="920850"/>
            <a:ext cx="2393100" cy="291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Fonction HandleLogout</a:t>
            </a:r>
            <a:endParaRPr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8" name="Google Shape;208;p30"/>
          <p:cNvSpPr txBox="1"/>
          <p:nvPr/>
        </p:nvSpPr>
        <p:spPr>
          <a:xfrm>
            <a:off x="2839725" y="2298800"/>
            <a:ext cx="2931600" cy="291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Hook Logout</a:t>
            </a:r>
            <a:endParaRPr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9" name="Google Shape;209;p30"/>
          <p:cNvSpPr txBox="1"/>
          <p:nvPr/>
        </p:nvSpPr>
        <p:spPr>
          <a:xfrm>
            <a:off x="6503300" y="3732450"/>
            <a:ext cx="2010600" cy="291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Console : localstorage vidé</a:t>
            </a:r>
            <a:endParaRPr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0" name="Google Shape;210;p30"/>
          <p:cNvSpPr txBox="1"/>
          <p:nvPr/>
        </p:nvSpPr>
        <p:spPr>
          <a:xfrm>
            <a:off x="6390200" y="1002150"/>
            <a:ext cx="2236800" cy="247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Retour au login</a:t>
            </a:r>
            <a:endParaRPr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11" name="Google Shape;21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90200" y="1259175"/>
            <a:ext cx="2236690" cy="2406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12" name="Google Shape;212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3787" y="1294050"/>
            <a:ext cx="961275" cy="9316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13" name="Google Shape;213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1950" y="2892713"/>
            <a:ext cx="1909950" cy="11704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14" name="Google Shape;214;p30"/>
          <p:cNvSpPr txBox="1"/>
          <p:nvPr/>
        </p:nvSpPr>
        <p:spPr>
          <a:xfrm>
            <a:off x="512025" y="2590700"/>
            <a:ext cx="1909800" cy="291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</a:t>
            </a:r>
            <a:r>
              <a:rPr lang="fr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omposant </a:t>
            </a:r>
            <a:r>
              <a:rPr lang="fr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Topbar</a:t>
            </a:r>
            <a:endParaRPr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15" name="Google Shape;215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08912" y="1212752"/>
            <a:ext cx="2393225" cy="7831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16" name="Google Shape;216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839725" y="2590700"/>
            <a:ext cx="2931526" cy="1873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17" name="Google Shape;217;p3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503287" y="4024353"/>
            <a:ext cx="1909950" cy="724243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5547D"/>
        </a:solidFill>
      </p:bgPr>
    </p:bg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1"/>
          <p:cNvSpPr txBox="1"/>
          <p:nvPr/>
        </p:nvSpPr>
        <p:spPr>
          <a:xfrm>
            <a:off x="0" y="1706700"/>
            <a:ext cx="9144000" cy="1730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3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2. Posts</a:t>
            </a:r>
            <a:endParaRPr sz="36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5547D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/>
          <p:nvPr/>
        </p:nvSpPr>
        <p:spPr>
          <a:xfrm>
            <a:off x="60588" y="167550"/>
            <a:ext cx="4511400" cy="4808400"/>
          </a:xfrm>
          <a:prstGeom prst="rect">
            <a:avLst/>
          </a:prstGeom>
          <a:solidFill>
            <a:srgbClr val="ECECED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64" name="Google Shape;64;p14"/>
          <p:cNvSpPr txBox="1"/>
          <p:nvPr/>
        </p:nvSpPr>
        <p:spPr>
          <a:xfrm>
            <a:off x="64050" y="-27850"/>
            <a:ext cx="4504500" cy="49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3498DB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rgbClr val="35547D"/>
                </a:solidFill>
                <a:latin typeface="Lato"/>
                <a:ea typeface="Lato"/>
                <a:cs typeface="Lato"/>
                <a:sym typeface="Lato"/>
              </a:rPr>
              <a:t>Contexte</a:t>
            </a:r>
            <a:endParaRPr b="1" sz="1800">
              <a:solidFill>
                <a:srgbClr val="35547D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latin typeface="Lato"/>
                <a:ea typeface="Lato"/>
                <a:cs typeface="Lato"/>
                <a:sym typeface="Lato"/>
              </a:rPr>
              <a:t>- Le client souhaite un réseau social interne à l’entreprise pour faciliter l’interaction entre collègues.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fr" sz="1200">
                <a:latin typeface="Lato"/>
                <a:ea typeface="Lato"/>
                <a:cs typeface="Lato"/>
                <a:sym typeface="Lato"/>
              </a:rPr>
              <a:t>- Réalisation du backend, du frontend avec React et de la base de données avec mongoDB en partant de zéro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rgbClr val="35547D"/>
                </a:solidFill>
                <a:latin typeface="Lato"/>
                <a:ea typeface="Lato"/>
                <a:cs typeface="Lato"/>
                <a:sym typeface="Lato"/>
              </a:rPr>
              <a:t>Mission et critères à respecter</a:t>
            </a:r>
            <a:endParaRPr b="1" sz="1800">
              <a:solidFill>
                <a:srgbClr val="35547D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latin typeface="Lato"/>
                <a:ea typeface="Lato"/>
                <a:cs typeface="Lato"/>
                <a:sym typeface="Lato"/>
              </a:rPr>
              <a:t>- </a:t>
            </a:r>
            <a:r>
              <a:rPr lang="fr" sz="1200">
                <a:latin typeface="Lato"/>
                <a:ea typeface="Lato"/>
                <a:cs typeface="Lato"/>
                <a:sym typeface="Lato"/>
              </a:rPr>
              <a:t>Le site doit être</a:t>
            </a:r>
            <a:r>
              <a:rPr lang="fr" sz="1200">
                <a:latin typeface="Lato"/>
                <a:ea typeface="Lato"/>
                <a:cs typeface="Lato"/>
                <a:sym typeface="Lato"/>
              </a:rPr>
              <a:t> responsive avec le logo et la police Lato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latin typeface="Lato"/>
                <a:ea typeface="Lato"/>
                <a:cs typeface="Lato"/>
                <a:sym typeface="Lato"/>
              </a:rPr>
              <a:t>- Les données d’</a:t>
            </a:r>
            <a:r>
              <a:rPr lang="fr" sz="1200">
                <a:latin typeface="Lato"/>
                <a:ea typeface="Lato"/>
                <a:cs typeface="Lato"/>
                <a:sym typeface="Lato"/>
              </a:rPr>
              <a:t>i</a:t>
            </a:r>
            <a:r>
              <a:rPr lang="fr" sz="1200">
                <a:latin typeface="Lato"/>
                <a:ea typeface="Lato"/>
                <a:cs typeface="Lato"/>
                <a:sym typeface="Lato"/>
              </a:rPr>
              <a:t>nscription doivent être sécurisées en database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latin typeface="Lato"/>
                <a:ea typeface="Lato"/>
                <a:cs typeface="Lato"/>
                <a:sym typeface="Lato"/>
              </a:rPr>
              <a:t>- La </a:t>
            </a:r>
            <a:r>
              <a:rPr lang="fr" sz="1200">
                <a:latin typeface="Lato"/>
                <a:ea typeface="Lato"/>
                <a:cs typeface="Lato"/>
                <a:sym typeface="Lato"/>
              </a:rPr>
              <a:t>c</a:t>
            </a:r>
            <a:r>
              <a:rPr lang="fr" sz="1200">
                <a:latin typeface="Lato"/>
                <a:ea typeface="Lato"/>
                <a:cs typeface="Lato"/>
                <a:sym typeface="Lato"/>
              </a:rPr>
              <a:t>onnexion </a:t>
            </a:r>
            <a:r>
              <a:rPr lang="fr" sz="1200">
                <a:latin typeface="Lato"/>
                <a:ea typeface="Lato"/>
                <a:cs typeface="Lato"/>
                <a:sym typeface="Lato"/>
              </a:rPr>
              <a:t>doit être</a:t>
            </a:r>
            <a:r>
              <a:rPr lang="fr" sz="1200">
                <a:latin typeface="Lato"/>
                <a:ea typeface="Lato"/>
                <a:cs typeface="Lato"/>
                <a:sym typeface="Lato"/>
              </a:rPr>
              <a:t> persistante jusqu’à la déconnexion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latin typeface="Lato"/>
                <a:ea typeface="Lato"/>
                <a:cs typeface="Lato"/>
                <a:sym typeface="Lato"/>
              </a:rPr>
              <a:t>- La</a:t>
            </a:r>
            <a:r>
              <a:rPr lang="fr" sz="1200">
                <a:latin typeface="Lato"/>
                <a:ea typeface="Lato"/>
                <a:cs typeface="Lato"/>
                <a:sym typeface="Lato"/>
              </a:rPr>
              <a:t> d</a:t>
            </a:r>
            <a:r>
              <a:rPr lang="fr" sz="1200">
                <a:latin typeface="Lato"/>
                <a:ea typeface="Lato"/>
                <a:cs typeface="Lato"/>
                <a:sym typeface="Lato"/>
              </a:rPr>
              <a:t>éconnexion </a:t>
            </a:r>
            <a:r>
              <a:rPr lang="fr" sz="1200">
                <a:latin typeface="Lato"/>
                <a:ea typeface="Lato"/>
                <a:cs typeface="Lato"/>
                <a:sym typeface="Lato"/>
              </a:rPr>
              <a:t>doit</a:t>
            </a:r>
            <a:r>
              <a:rPr lang="fr" sz="1200">
                <a:latin typeface="Lato"/>
                <a:ea typeface="Lato"/>
                <a:cs typeface="Lato"/>
                <a:sym typeface="Lato"/>
              </a:rPr>
              <a:t> nous retourner sur la page de connexion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latin typeface="Lato"/>
                <a:ea typeface="Lato"/>
                <a:cs typeface="Lato"/>
                <a:sym typeface="Lato"/>
              </a:rPr>
              <a:t>- La création, modification et suppression des postes doit comporter du texte et/ou une image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latin typeface="Lato"/>
                <a:ea typeface="Lato"/>
                <a:cs typeface="Lato"/>
                <a:sym typeface="Lato"/>
              </a:rPr>
              <a:t>- L’utilisateur à la possibilité d’aimer les postes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latin typeface="Lato"/>
                <a:ea typeface="Lato"/>
                <a:cs typeface="Lato"/>
                <a:sym typeface="Lato"/>
              </a:rPr>
              <a:t>- Un compte </a:t>
            </a:r>
            <a:r>
              <a:rPr lang="fr" sz="1200">
                <a:latin typeface="Lato"/>
                <a:ea typeface="Lato"/>
                <a:cs typeface="Lato"/>
                <a:sym typeface="Lato"/>
              </a:rPr>
              <a:t>a</a:t>
            </a:r>
            <a:r>
              <a:rPr lang="fr" sz="1200">
                <a:latin typeface="Lato"/>
                <a:ea typeface="Lato"/>
                <a:cs typeface="Lato"/>
                <a:sym typeface="Lato"/>
              </a:rPr>
              <a:t>dmin doit pouvoir modifier et supprimer tous les postes dans le but de pouvoir faire de la modération 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rgbClr val="35547D"/>
                </a:solidFill>
                <a:latin typeface="Lato"/>
                <a:ea typeface="Lato"/>
                <a:cs typeface="Lato"/>
                <a:sym typeface="Lato"/>
              </a:rPr>
              <a:t>Présentation</a:t>
            </a:r>
            <a:endParaRPr b="1" sz="1800">
              <a:solidFill>
                <a:srgbClr val="35547D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latin typeface="Lato"/>
                <a:ea typeface="Lato"/>
                <a:cs typeface="Lato"/>
                <a:sym typeface="Lato"/>
              </a:rPr>
              <a:t>1 </a:t>
            </a:r>
            <a:r>
              <a:rPr lang="fr" sz="1200">
                <a:latin typeface="Lato"/>
                <a:ea typeface="Lato"/>
                <a:cs typeface="Lato"/>
                <a:sym typeface="Lato"/>
              </a:rPr>
              <a:t>- Démonstration des fonctionnalités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latin typeface="Lato"/>
                <a:ea typeface="Lato"/>
                <a:cs typeface="Lato"/>
                <a:sym typeface="Lato"/>
              </a:rPr>
              <a:t>2 - Présentation détaillé du code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latin typeface="Lato"/>
                <a:ea typeface="Lato"/>
                <a:cs typeface="Lato"/>
                <a:sym typeface="Lato"/>
              </a:rPr>
              <a:t>3 - Bilan &amp; Axes d’amélioration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0960" y="167549"/>
            <a:ext cx="2221064" cy="480840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66" name="Google Shape;66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57800" y="167545"/>
            <a:ext cx="2221076" cy="4808407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5547D"/>
        </a:solidFill>
      </p:bgPr>
    </p:bg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2"/>
          <p:cNvSpPr txBox="1"/>
          <p:nvPr/>
        </p:nvSpPr>
        <p:spPr>
          <a:xfrm>
            <a:off x="0" y="0"/>
            <a:ext cx="9144000" cy="743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Backend - Routeur + Authentification</a:t>
            </a:r>
            <a:endParaRPr sz="24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8" name="Google Shape;228;p32"/>
          <p:cNvSpPr txBox="1"/>
          <p:nvPr/>
        </p:nvSpPr>
        <p:spPr>
          <a:xfrm>
            <a:off x="4052350" y="928225"/>
            <a:ext cx="4462800" cy="291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Middleware d’authentification avec JWT</a:t>
            </a:r>
            <a:endParaRPr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9" name="Google Shape;229;p32"/>
          <p:cNvSpPr txBox="1"/>
          <p:nvPr/>
        </p:nvSpPr>
        <p:spPr>
          <a:xfrm>
            <a:off x="628750" y="928225"/>
            <a:ext cx="2943600" cy="273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Router Posts</a:t>
            </a:r>
            <a:endParaRPr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30" name="Google Shape;23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800" y="1220115"/>
            <a:ext cx="2943525" cy="318422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31" name="Google Shape;231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52350" y="1220125"/>
            <a:ext cx="4462892" cy="3184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5547D"/>
        </a:solidFill>
      </p:bgPr>
    </p:bg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3"/>
          <p:cNvSpPr txBox="1"/>
          <p:nvPr/>
        </p:nvSpPr>
        <p:spPr>
          <a:xfrm>
            <a:off x="0" y="0"/>
            <a:ext cx="9144000" cy="743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Backend - Model + Créer un post</a:t>
            </a:r>
            <a:endParaRPr sz="24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7" name="Google Shape;237;p33"/>
          <p:cNvSpPr txBox="1"/>
          <p:nvPr/>
        </p:nvSpPr>
        <p:spPr>
          <a:xfrm>
            <a:off x="1145713" y="928875"/>
            <a:ext cx="3048900" cy="273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Model Post</a:t>
            </a:r>
            <a:endParaRPr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8" name="Google Shape;238;p33"/>
          <p:cNvSpPr txBox="1"/>
          <p:nvPr/>
        </p:nvSpPr>
        <p:spPr>
          <a:xfrm>
            <a:off x="4949387" y="928863"/>
            <a:ext cx="3048900" cy="273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Controller Créer un post</a:t>
            </a:r>
            <a:endParaRPr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39" name="Google Shape;23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5713" y="1202775"/>
            <a:ext cx="3048775" cy="330118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40" name="Google Shape;240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49384" y="1202763"/>
            <a:ext cx="3048789" cy="1930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5547D"/>
        </a:solidFill>
      </p:bgPr>
    </p:bg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4"/>
          <p:cNvSpPr txBox="1"/>
          <p:nvPr/>
        </p:nvSpPr>
        <p:spPr>
          <a:xfrm>
            <a:off x="0" y="0"/>
            <a:ext cx="9144000" cy="743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Backend - Upload d’image + Multer</a:t>
            </a:r>
            <a:endParaRPr sz="24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6" name="Google Shape;246;p34"/>
          <p:cNvSpPr txBox="1"/>
          <p:nvPr/>
        </p:nvSpPr>
        <p:spPr>
          <a:xfrm>
            <a:off x="900375" y="1088150"/>
            <a:ext cx="3102000" cy="273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R</a:t>
            </a:r>
            <a:r>
              <a:rPr lang="fr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outes dans index.js</a:t>
            </a:r>
            <a:endParaRPr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7" name="Google Shape;247;p34"/>
          <p:cNvSpPr txBox="1"/>
          <p:nvPr/>
        </p:nvSpPr>
        <p:spPr>
          <a:xfrm>
            <a:off x="900375" y="1901850"/>
            <a:ext cx="3102000" cy="273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</a:t>
            </a:r>
            <a:r>
              <a:rPr lang="fr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ossier local</a:t>
            </a:r>
            <a:endParaRPr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8" name="Google Shape;248;p34"/>
          <p:cNvSpPr txBox="1"/>
          <p:nvPr/>
        </p:nvSpPr>
        <p:spPr>
          <a:xfrm>
            <a:off x="900375" y="2778800"/>
            <a:ext cx="3102000" cy="273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Dossier d’upload</a:t>
            </a:r>
            <a:endParaRPr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9" name="Google Shape;249;p34"/>
          <p:cNvSpPr txBox="1"/>
          <p:nvPr/>
        </p:nvSpPr>
        <p:spPr>
          <a:xfrm>
            <a:off x="4813425" y="1088138"/>
            <a:ext cx="3430200" cy="273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Router + Controller Multer</a:t>
            </a:r>
            <a:endParaRPr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50" name="Google Shape;250;p34"/>
          <p:cNvPicPr preferRelativeResize="0"/>
          <p:nvPr/>
        </p:nvPicPr>
        <p:blipFill rotWithShape="1">
          <a:blip r:embed="rId3">
            <a:alphaModFix/>
          </a:blip>
          <a:srcRect b="0" l="0" r="9567" t="0"/>
          <a:stretch/>
        </p:blipFill>
        <p:spPr>
          <a:xfrm>
            <a:off x="900375" y="1362050"/>
            <a:ext cx="3102000" cy="32245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51" name="Google Shape;251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0375" y="2175750"/>
            <a:ext cx="3101974" cy="354838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52" name="Google Shape;252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00375" y="3052696"/>
            <a:ext cx="3101975" cy="140268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53" name="Google Shape;253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13425" y="1362038"/>
            <a:ext cx="3430075" cy="32296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5547D"/>
        </a:solidFill>
      </p:bgPr>
    </p:bg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5"/>
          <p:cNvSpPr txBox="1"/>
          <p:nvPr/>
        </p:nvSpPr>
        <p:spPr>
          <a:xfrm>
            <a:off x="4114800" y="0"/>
            <a:ext cx="5028900" cy="743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fr"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Frontend -</a:t>
            </a:r>
            <a:r>
              <a:rPr lang="fr" sz="24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fr"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Créer Post (1)</a:t>
            </a:r>
            <a:endParaRPr sz="24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9" name="Google Shape;259;p35"/>
          <p:cNvSpPr txBox="1"/>
          <p:nvPr/>
        </p:nvSpPr>
        <p:spPr>
          <a:xfrm>
            <a:off x="4572000" y="970450"/>
            <a:ext cx="4138800" cy="273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Composant PostShare</a:t>
            </a:r>
            <a:endParaRPr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60" name="Google Shape;260;p35"/>
          <p:cNvPicPr preferRelativeResize="0"/>
          <p:nvPr/>
        </p:nvPicPr>
        <p:blipFill rotWithShape="1">
          <a:blip r:embed="rId3">
            <a:alphaModFix/>
          </a:blip>
          <a:srcRect b="0" l="0" r="0" t="606"/>
          <a:stretch/>
        </p:blipFill>
        <p:spPr>
          <a:xfrm>
            <a:off x="446750" y="97725"/>
            <a:ext cx="3668050" cy="494805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61" name="Google Shape;261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244350"/>
            <a:ext cx="4138778" cy="36508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62" name="Google Shape;262;p35"/>
          <p:cNvSpPr txBox="1"/>
          <p:nvPr/>
        </p:nvSpPr>
        <p:spPr>
          <a:xfrm>
            <a:off x="2753076" y="97725"/>
            <a:ext cx="1361700" cy="328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Création</a:t>
            </a:r>
            <a:r>
              <a:rPr lang="fr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du Post</a:t>
            </a:r>
            <a:endParaRPr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5547D"/>
        </a:solidFill>
      </p:bgPr>
    </p:bg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6"/>
          <p:cNvSpPr txBox="1"/>
          <p:nvPr/>
        </p:nvSpPr>
        <p:spPr>
          <a:xfrm>
            <a:off x="4847225" y="802600"/>
            <a:ext cx="3435900" cy="273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Context Post</a:t>
            </a:r>
            <a:endParaRPr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68" name="Google Shape;26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300" y="47840"/>
            <a:ext cx="3096775" cy="5046401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36"/>
          <p:cNvSpPr txBox="1"/>
          <p:nvPr/>
        </p:nvSpPr>
        <p:spPr>
          <a:xfrm>
            <a:off x="2797519" y="-7193"/>
            <a:ext cx="1179000" cy="328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Envoi du Post</a:t>
            </a:r>
            <a:endParaRPr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70" name="Google Shape;270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47225" y="1076500"/>
            <a:ext cx="3187459" cy="3896275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6"/>
          <p:cNvSpPr txBox="1"/>
          <p:nvPr/>
        </p:nvSpPr>
        <p:spPr>
          <a:xfrm>
            <a:off x="4114800" y="0"/>
            <a:ext cx="5028900" cy="743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fr"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Frontend -</a:t>
            </a:r>
            <a:r>
              <a:rPr lang="fr" sz="24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fr"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Créer Post (2)</a:t>
            </a:r>
            <a:endParaRPr sz="24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5547D"/>
        </a:solidFill>
      </p:bgPr>
    </p:bg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7"/>
          <p:cNvSpPr txBox="1"/>
          <p:nvPr/>
        </p:nvSpPr>
        <p:spPr>
          <a:xfrm>
            <a:off x="0" y="0"/>
            <a:ext cx="9144000" cy="743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Backend - Afficher les posts </a:t>
            </a:r>
            <a:endParaRPr sz="24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7" name="Google Shape;277;p37"/>
          <p:cNvSpPr txBox="1"/>
          <p:nvPr/>
        </p:nvSpPr>
        <p:spPr>
          <a:xfrm>
            <a:off x="809876" y="1519050"/>
            <a:ext cx="3437400" cy="273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Controller Afficher tous les posts</a:t>
            </a:r>
            <a:endParaRPr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8" name="Google Shape;278;p37"/>
          <p:cNvSpPr txBox="1"/>
          <p:nvPr/>
        </p:nvSpPr>
        <p:spPr>
          <a:xfrm>
            <a:off x="4896675" y="839300"/>
            <a:ext cx="3437400" cy="273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Posts dans la database</a:t>
            </a:r>
            <a:endParaRPr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79" name="Google Shape;27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925" y="1792950"/>
            <a:ext cx="3401175" cy="19958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80" name="Google Shape;280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6675" y="1113200"/>
            <a:ext cx="3437449" cy="3928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5547D"/>
        </a:solidFill>
      </p:bgPr>
    </p:bg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8"/>
          <p:cNvSpPr txBox="1"/>
          <p:nvPr/>
        </p:nvSpPr>
        <p:spPr>
          <a:xfrm>
            <a:off x="0" y="0"/>
            <a:ext cx="9144000" cy="743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Frontend - Afficher les posts</a:t>
            </a:r>
            <a:endParaRPr sz="24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6" name="Google Shape;286;p38"/>
          <p:cNvSpPr txBox="1"/>
          <p:nvPr/>
        </p:nvSpPr>
        <p:spPr>
          <a:xfrm>
            <a:off x="570050" y="743100"/>
            <a:ext cx="3639900" cy="273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Composants Posts</a:t>
            </a:r>
            <a:endParaRPr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87" name="Google Shape;28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0050" y="1017000"/>
            <a:ext cx="3640016" cy="409559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88" name="Google Shape;288;p38"/>
          <p:cNvPicPr preferRelativeResize="0"/>
          <p:nvPr/>
        </p:nvPicPr>
        <p:blipFill rotWithShape="1">
          <a:blip r:embed="rId4">
            <a:alphaModFix/>
          </a:blip>
          <a:srcRect b="0" l="0" r="0" t="33101"/>
          <a:stretch/>
        </p:blipFill>
        <p:spPr>
          <a:xfrm>
            <a:off x="5016875" y="743100"/>
            <a:ext cx="3074413" cy="4369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5547D"/>
        </a:solidFill>
      </p:bgPr>
    </p:bg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9"/>
          <p:cNvSpPr txBox="1"/>
          <p:nvPr/>
        </p:nvSpPr>
        <p:spPr>
          <a:xfrm>
            <a:off x="0" y="0"/>
            <a:ext cx="9144000" cy="743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Backend - Modifier + Supprimer </a:t>
            </a:r>
            <a:endParaRPr sz="24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4" name="Google Shape;294;p39"/>
          <p:cNvSpPr txBox="1"/>
          <p:nvPr/>
        </p:nvSpPr>
        <p:spPr>
          <a:xfrm>
            <a:off x="238075" y="901750"/>
            <a:ext cx="4233000" cy="273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Controller Modifier un post</a:t>
            </a:r>
            <a:endParaRPr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5" name="Google Shape;295;p39"/>
          <p:cNvSpPr txBox="1"/>
          <p:nvPr/>
        </p:nvSpPr>
        <p:spPr>
          <a:xfrm>
            <a:off x="4693925" y="901750"/>
            <a:ext cx="4212000" cy="273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Controller Supprimer un post</a:t>
            </a:r>
            <a:endParaRPr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96" name="Google Shape;29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075" y="1175650"/>
            <a:ext cx="4233000" cy="3071098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97" name="Google Shape;297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93924" y="1175650"/>
            <a:ext cx="4212001" cy="3337903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5547D"/>
        </a:solidFill>
      </p:bgPr>
    </p:bg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0"/>
          <p:cNvSpPr txBox="1"/>
          <p:nvPr/>
        </p:nvSpPr>
        <p:spPr>
          <a:xfrm>
            <a:off x="0" y="0"/>
            <a:ext cx="9144000" cy="743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Frontend - Modifier + Supprimer </a:t>
            </a:r>
            <a:endParaRPr sz="24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3" name="Google Shape;303;p40"/>
          <p:cNvSpPr txBox="1"/>
          <p:nvPr/>
        </p:nvSpPr>
        <p:spPr>
          <a:xfrm>
            <a:off x="4316063" y="912250"/>
            <a:ext cx="4138200" cy="273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Condition de l’affichage des </a:t>
            </a:r>
            <a:r>
              <a:rPr lang="fr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boutons</a:t>
            </a:r>
            <a:r>
              <a:rPr lang="fr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Modifier / Supprimer</a:t>
            </a:r>
            <a:endParaRPr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4" name="Google Shape;304;p40"/>
          <p:cNvSpPr txBox="1"/>
          <p:nvPr/>
        </p:nvSpPr>
        <p:spPr>
          <a:xfrm>
            <a:off x="849050" y="912250"/>
            <a:ext cx="3222900" cy="273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Composant Post</a:t>
            </a:r>
            <a:endParaRPr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05" name="Google Shape;30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2975" y="2377837"/>
            <a:ext cx="3124338" cy="2617688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06" name="Google Shape;306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89750" y="1186150"/>
            <a:ext cx="3790826" cy="999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07" name="Google Shape;307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9050" y="1186150"/>
            <a:ext cx="3222976" cy="380937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5547D"/>
        </a:solidFill>
      </p:bgPr>
    </p:bg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41"/>
          <p:cNvSpPr txBox="1"/>
          <p:nvPr/>
        </p:nvSpPr>
        <p:spPr>
          <a:xfrm>
            <a:off x="3401700" y="0"/>
            <a:ext cx="5742300" cy="743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Frontend - Modifier</a:t>
            </a:r>
            <a:endParaRPr sz="24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3" name="Google Shape;313;p41"/>
          <p:cNvSpPr txBox="1"/>
          <p:nvPr/>
        </p:nvSpPr>
        <p:spPr>
          <a:xfrm>
            <a:off x="4151213" y="960875"/>
            <a:ext cx="4243200" cy="273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Composant - PostUpdate</a:t>
            </a:r>
            <a:endParaRPr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14" name="Google Shape;314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1213" y="1234775"/>
            <a:ext cx="4243272" cy="3242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15" name="Google Shape;315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8401" y="219250"/>
            <a:ext cx="3001875" cy="483774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16" name="Google Shape;316;p41"/>
          <p:cNvSpPr txBox="1"/>
          <p:nvPr/>
        </p:nvSpPr>
        <p:spPr>
          <a:xfrm>
            <a:off x="2610833" y="162967"/>
            <a:ext cx="1179000" cy="328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Modifier </a:t>
            </a:r>
            <a:r>
              <a:rPr lang="fr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Post</a:t>
            </a:r>
            <a:endParaRPr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5547D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/>
        </p:nvSpPr>
        <p:spPr>
          <a:xfrm>
            <a:off x="0" y="1706700"/>
            <a:ext cx="9144000" cy="1730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457200" lvl="0" marL="4572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Lato"/>
              <a:buAutoNum type="arabicPeriod"/>
            </a:pPr>
            <a:r>
              <a:rPr b="1" lang="fr" sz="3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Démonstration des fonctionnalités</a:t>
            </a:r>
            <a:endParaRPr b="1" sz="36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5547D"/>
        </a:solidFill>
      </p:bgPr>
    </p:bg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42"/>
          <p:cNvSpPr txBox="1"/>
          <p:nvPr/>
        </p:nvSpPr>
        <p:spPr>
          <a:xfrm>
            <a:off x="3954700" y="0"/>
            <a:ext cx="5189400" cy="743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Backend + Frontend</a:t>
            </a:r>
            <a:r>
              <a:rPr lang="fr"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- Likes</a:t>
            </a:r>
            <a:endParaRPr sz="24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2" name="Google Shape;322;p42"/>
          <p:cNvSpPr txBox="1"/>
          <p:nvPr/>
        </p:nvSpPr>
        <p:spPr>
          <a:xfrm>
            <a:off x="633739" y="323175"/>
            <a:ext cx="4059300" cy="3048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Backend - Controller Like</a:t>
            </a:r>
            <a:endParaRPr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3" name="Google Shape;323;p42"/>
          <p:cNvSpPr txBox="1"/>
          <p:nvPr/>
        </p:nvSpPr>
        <p:spPr>
          <a:xfrm>
            <a:off x="1033475" y="3395750"/>
            <a:ext cx="3321000" cy="3048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Frontend - Bouton (changement de l’icône)</a:t>
            </a:r>
            <a:endParaRPr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4" name="Google Shape;324;p42"/>
          <p:cNvSpPr txBox="1"/>
          <p:nvPr/>
        </p:nvSpPr>
        <p:spPr>
          <a:xfrm>
            <a:off x="4591200" y="934450"/>
            <a:ext cx="3923100" cy="3048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Frontend - Composant Post</a:t>
            </a:r>
            <a:endParaRPr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25" name="Google Shape;325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3750" y="627975"/>
            <a:ext cx="3320949" cy="2442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26" name="Google Shape;326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91199" y="1239258"/>
            <a:ext cx="3862201" cy="36050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27" name="Google Shape;327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33475" y="3700550"/>
            <a:ext cx="3196325" cy="8382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5547D"/>
        </a:soli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43"/>
          <p:cNvSpPr/>
          <p:nvPr/>
        </p:nvSpPr>
        <p:spPr>
          <a:xfrm rot="253">
            <a:off x="325763" y="955850"/>
            <a:ext cx="4072800" cy="3931200"/>
          </a:xfrm>
          <a:prstGeom prst="rect">
            <a:avLst/>
          </a:prstGeom>
          <a:solidFill>
            <a:srgbClr val="ECECED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333" name="Google Shape;333;p43"/>
          <p:cNvSpPr txBox="1"/>
          <p:nvPr/>
        </p:nvSpPr>
        <p:spPr>
          <a:xfrm>
            <a:off x="325663" y="955700"/>
            <a:ext cx="4072800" cy="35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rgbClr val="35547D"/>
                </a:solidFill>
                <a:latin typeface="Lato"/>
                <a:ea typeface="Lato"/>
                <a:cs typeface="Lato"/>
                <a:sym typeface="Lato"/>
              </a:rPr>
              <a:t>Cahier des charges</a:t>
            </a:r>
            <a:endParaRPr b="1" sz="1800">
              <a:solidFill>
                <a:srgbClr val="35547D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- Identité graphique respectés (Logo &amp; Police)</a:t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- </a:t>
            </a:r>
            <a:r>
              <a:rPr lang="fr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Produit totalement responsive</a:t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- Mis en place du backend, frontend et base de données</a:t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- Users &amp; Posts stockés en database (mongoDB)</a:t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- Password utilisateurs sécurisés en database</a:t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- Utilisation d’un framework JavaScript (React) </a:t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- </a:t>
            </a:r>
            <a:r>
              <a:rPr lang="fr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Connexion persistante + Déconnexion </a:t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- Postes affichés de façon antéchronologique</a:t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- Créer + Modifier + Supprimer un post</a:t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- Un poste peut contenir du texte et/ou une image</a:t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- L’utilisateur peut aimer les postes</a:t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- Un compte peut supprimer et modifier chaques postes</a:t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- Lancement du projet en suivant le readme</a:t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- Respecte les standards d’accessibilité (WCAG)</a:t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4" name="Google Shape;334;p43"/>
          <p:cNvSpPr txBox="1"/>
          <p:nvPr/>
        </p:nvSpPr>
        <p:spPr>
          <a:xfrm>
            <a:off x="0" y="0"/>
            <a:ext cx="9144000" cy="743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3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3 - </a:t>
            </a:r>
            <a:r>
              <a:rPr lang="fr" sz="3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Bilan &amp; Axes d’amélioration</a:t>
            </a:r>
            <a:endParaRPr sz="36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5" name="Google Shape;335;p43"/>
          <p:cNvSpPr/>
          <p:nvPr/>
        </p:nvSpPr>
        <p:spPr>
          <a:xfrm>
            <a:off x="4745538" y="955675"/>
            <a:ext cx="4072800" cy="3931500"/>
          </a:xfrm>
          <a:prstGeom prst="rect">
            <a:avLst/>
          </a:prstGeom>
          <a:solidFill>
            <a:srgbClr val="ECECED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336" name="Google Shape;336;p43"/>
          <p:cNvSpPr txBox="1"/>
          <p:nvPr/>
        </p:nvSpPr>
        <p:spPr>
          <a:xfrm>
            <a:off x="4745538" y="955700"/>
            <a:ext cx="4072800" cy="28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rgbClr val="35547D"/>
                </a:solidFill>
                <a:latin typeface="Lato"/>
                <a:ea typeface="Lato"/>
                <a:cs typeface="Lato"/>
                <a:sym typeface="Lato"/>
              </a:rPr>
              <a:t>Axes d’amélioration</a:t>
            </a:r>
            <a:endParaRPr b="1" sz="1800">
              <a:solidFill>
                <a:srgbClr val="35547D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fr" sz="1200">
                <a:latin typeface="Lato"/>
                <a:ea typeface="Lato"/>
                <a:cs typeface="Lato"/>
                <a:sym typeface="Lato"/>
              </a:rPr>
              <a:t>- Une page de profil pour chaque utilisateur avec plus d’informations (photo de profil, date de naissance, etc…)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latin typeface="Lato"/>
                <a:ea typeface="Lato"/>
                <a:cs typeface="Lato"/>
                <a:sym typeface="Lato"/>
              </a:rPr>
              <a:t>- Une page ou un modal pour chaque poste pour avoir une meilleure visibilitée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latin typeface="Lato"/>
                <a:ea typeface="Lato"/>
                <a:cs typeface="Lato"/>
                <a:sym typeface="Lato"/>
              </a:rPr>
              <a:t>- Un système de commentaires pour plus d’intéraction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latin typeface="Lato"/>
                <a:ea typeface="Lato"/>
                <a:cs typeface="Lato"/>
                <a:sym typeface="Lato"/>
              </a:rPr>
              <a:t>- Un système de chat pour que différent utilisateurs puissent échanger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latin typeface="Lato"/>
                <a:ea typeface="Lato"/>
                <a:cs typeface="Lato"/>
                <a:sym typeface="Lato"/>
              </a:rPr>
              <a:t>- Avoir le choix entre un light &amp; dark mode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latin typeface="Lato"/>
                <a:ea typeface="Lato"/>
                <a:cs typeface="Lato"/>
                <a:sym typeface="Lato"/>
              </a:rPr>
              <a:t>- </a:t>
            </a:r>
            <a:r>
              <a:rPr lang="fr" sz="1200">
                <a:latin typeface="Lato"/>
                <a:ea typeface="Lato"/>
                <a:cs typeface="Lato"/>
                <a:sym typeface="Lato"/>
              </a:rPr>
              <a:t>Contrôler le poids max d’une image ajoutée </a:t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latin typeface="Lato"/>
                <a:ea typeface="Lato"/>
                <a:cs typeface="Lato"/>
                <a:sym typeface="Lato"/>
              </a:rPr>
              <a:t>- Minifier et optimiser le code (meilleures performances)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latin typeface="Lato"/>
                <a:ea typeface="Lato"/>
                <a:cs typeface="Lato"/>
                <a:sym typeface="Lato"/>
              </a:rPr>
              <a:t>- Renforcer la sécurité dans le backend (OWASP)</a:t>
            </a:r>
            <a:endParaRPr sz="12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5547D"/>
        </a:solid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/>
          <p:nvPr/>
        </p:nvSpPr>
        <p:spPr>
          <a:xfrm>
            <a:off x="0" y="1706700"/>
            <a:ext cx="9144000" cy="1730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2. Database et Organisation</a:t>
            </a:r>
            <a:endParaRPr b="1" sz="36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5547D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/>
          <p:nvPr/>
        </p:nvSpPr>
        <p:spPr>
          <a:xfrm>
            <a:off x="0" y="0"/>
            <a:ext cx="9144000" cy="743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Database - MongoDB</a:t>
            </a:r>
            <a:endParaRPr sz="24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82" name="Google Shape;8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1238" y="1373985"/>
            <a:ext cx="4329626" cy="124836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83" name="Google Shape;8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1250" y="2688825"/>
            <a:ext cx="4329626" cy="108845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84" name="Google Shape;84;p17"/>
          <p:cNvSpPr txBox="1"/>
          <p:nvPr/>
        </p:nvSpPr>
        <p:spPr>
          <a:xfrm>
            <a:off x="7231963" y="2307013"/>
            <a:ext cx="1728900" cy="369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Post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5" name="Google Shape;85;p17"/>
          <p:cNvSpPr txBox="1"/>
          <p:nvPr/>
        </p:nvSpPr>
        <p:spPr>
          <a:xfrm>
            <a:off x="7231975" y="3461938"/>
            <a:ext cx="1728900" cy="369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User</a:t>
            </a:r>
            <a:endParaRPr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86" name="Google Shape;86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9750" y="1256612"/>
            <a:ext cx="4329625" cy="2155388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7"/>
          <p:cNvSpPr txBox="1"/>
          <p:nvPr/>
        </p:nvSpPr>
        <p:spPr>
          <a:xfrm>
            <a:off x="2716375" y="1221322"/>
            <a:ext cx="1803000" cy="316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MongoDB Compass </a:t>
            </a:r>
            <a:endParaRPr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5547D"/>
        </a:solid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/>
          <p:nvPr/>
        </p:nvSpPr>
        <p:spPr>
          <a:xfrm>
            <a:off x="0" y="0"/>
            <a:ext cx="6230700" cy="733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Backend - Organisation</a:t>
            </a:r>
            <a:endParaRPr sz="24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3" name="Google Shape;93;p18"/>
          <p:cNvSpPr txBox="1"/>
          <p:nvPr/>
        </p:nvSpPr>
        <p:spPr>
          <a:xfrm>
            <a:off x="185475" y="830575"/>
            <a:ext cx="1525800" cy="369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Structure</a:t>
            </a:r>
            <a:endParaRPr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4" name="Google Shape;94;p18"/>
          <p:cNvSpPr txBox="1"/>
          <p:nvPr/>
        </p:nvSpPr>
        <p:spPr>
          <a:xfrm>
            <a:off x="1852400" y="830575"/>
            <a:ext cx="2468400" cy="369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package.json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5" name="Google Shape;95;p18"/>
          <p:cNvSpPr txBox="1"/>
          <p:nvPr/>
        </p:nvSpPr>
        <p:spPr>
          <a:xfrm>
            <a:off x="4461925" y="830575"/>
            <a:ext cx="1762800" cy="369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index.js</a:t>
            </a:r>
            <a:endParaRPr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6" name="Google Shape;96;p18"/>
          <p:cNvSpPr txBox="1"/>
          <p:nvPr/>
        </p:nvSpPr>
        <p:spPr>
          <a:xfrm>
            <a:off x="6224725" y="110775"/>
            <a:ext cx="2733900" cy="369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database.js</a:t>
            </a:r>
            <a:endParaRPr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97" name="Google Shape;9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362" y="1138075"/>
            <a:ext cx="1525919" cy="3635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98" name="Google Shape;9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52348" y="1129975"/>
            <a:ext cx="2468508" cy="363569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99" name="Google Shape;99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61924" y="1138075"/>
            <a:ext cx="3330992" cy="3635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00" name="Google Shape;100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24800" y="418275"/>
            <a:ext cx="2733775" cy="1313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5547D"/>
        </a:solidFill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9"/>
          <p:cNvSpPr txBox="1"/>
          <p:nvPr/>
        </p:nvSpPr>
        <p:spPr>
          <a:xfrm>
            <a:off x="0" y="0"/>
            <a:ext cx="9144000" cy="743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Frontend</a:t>
            </a:r>
            <a:r>
              <a:rPr lang="fr" sz="24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- Organisation</a:t>
            </a:r>
            <a:endParaRPr sz="24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6" name="Google Shape;106;p19"/>
          <p:cNvSpPr txBox="1"/>
          <p:nvPr/>
        </p:nvSpPr>
        <p:spPr>
          <a:xfrm>
            <a:off x="6928025" y="2611700"/>
            <a:ext cx="1627800" cy="369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package.json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7" name="Google Shape;107;p19"/>
          <p:cNvSpPr txBox="1"/>
          <p:nvPr/>
        </p:nvSpPr>
        <p:spPr>
          <a:xfrm>
            <a:off x="842875" y="2611700"/>
            <a:ext cx="1373100" cy="369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Structure</a:t>
            </a:r>
            <a:endParaRPr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08" name="Google Shape;10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9775" y="888687"/>
            <a:ext cx="2138250" cy="410967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09" name="Google Shape;10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15975" y="888675"/>
            <a:ext cx="2098029" cy="41096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5547D"/>
        </a:solid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0"/>
          <p:cNvSpPr txBox="1"/>
          <p:nvPr/>
        </p:nvSpPr>
        <p:spPr>
          <a:xfrm>
            <a:off x="0" y="0"/>
            <a:ext cx="9144000" cy="743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Frontend - Accessibilité</a:t>
            </a:r>
            <a:endParaRPr sz="24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15" name="Google Shape;11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3950" y="978850"/>
            <a:ext cx="7776099" cy="368902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5547D"/>
        </a:soli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/>
          <p:cNvSpPr txBox="1"/>
          <p:nvPr/>
        </p:nvSpPr>
        <p:spPr>
          <a:xfrm>
            <a:off x="0" y="0"/>
            <a:ext cx="9144000" cy="743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Frontend - React Router</a:t>
            </a:r>
            <a:endParaRPr sz="24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1" name="Google Shape;121;p21"/>
          <p:cNvSpPr txBox="1"/>
          <p:nvPr/>
        </p:nvSpPr>
        <p:spPr>
          <a:xfrm>
            <a:off x="552063" y="743100"/>
            <a:ext cx="3972600" cy="3198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index.html</a:t>
            </a:r>
            <a:endParaRPr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2" name="Google Shape;122;p21"/>
          <p:cNvSpPr txBox="1"/>
          <p:nvPr/>
        </p:nvSpPr>
        <p:spPr>
          <a:xfrm>
            <a:off x="4380238" y="4706875"/>
            <a:ext cx="3863700" cy="3198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index.js</a:t>
            </a:r>
            <a:endParaRPr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23" name="Google Shape;12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2075" y="1062900"/>
            <a:ext cx="3972576" cy="16470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24" name="Google Shape;124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4025" y="3029775"/>
            <a:ext cx="3436225" cy="1996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25" name="Google Shape;125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75325" y="1788650"/>
            <a:ext cx="3223826" cy="25348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26" name="Google Shape;126;p21"/>
          <p:cNvSpPr txBox="1"/>
          <p:nvPr/>
        </p:nvSpPr>
        <p:spPr>
          <a:xfrm>
            <a:off x="5275338" y="1468850"/>
            <a:ext cx="3223800" cy="3198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app.js</a:t>
            </a:r>
            <a:endParaRPr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